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  <p:sldMasterId id="2147483662" r:id="rId6"/>
    <p:sldMasterId id="2147483672" r:id="rId7"/>
  </p:sldMasterIdLst>
  <p:notesMasterIdLst>
    <p:notesMasterId r:id="rId24"/>
  </p:notesMasterIdLst>
  <p:sldIdLst>
    <p:sldId id="256" r:id="rId8"/>
    <p:sldId id="307" r:id="rId9"/>
    <p:sldId id="316" r:id="rId10"/>
    <p:sldId id="267" r:id="rId11"/>
    <p:sldId id="306" r:id="rId12"/>
    <p:sldId id="268" r:id="rId13"/>
    <p:sldId id="292" r:id="rId14"/>
    <p:sldId id="317" r:id="rId15"/>
    <p:sldId id="318" r:id="rId16"/>
    <p:sldId id="309" r:id="rId17"/>
    <p:sldId id="311" r:id="rId18"/>
    <p:sldId id="312" r:id="rId19"/>
    <p:sldId id="313" r:id="rId20"/>
    <p:sldId id="308" r:id="rId21"/>
    <p:sldId id="319" r:id="rId22"/>
    <p:sldId id="300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dy Luebbering" initials="CL" lastIdx="1" clrIdx="0">
    <p:extLst>
      <p:ext uri="{19B8F6BF-5375-455C-9EA6-DF929625EA0E}">
        <p15:presenceInfo xmlns:p15="http://schemas.microsoft.com/office/powerpoint/2012/main" userId="S::CLuebbering@geosyntec.com::a1fa018a-6940-499a-9f3e-3d99f7e2d30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D2F4"/>
    <a:srgbClr val="5F6062"/>
    <a:srgbClr val="003E7E"/>
    <a:srgbClr val="0096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08" autoAdjust="0"/>
    <p:restoredTop sz="94660"/>
  </p:normalViewPr>
  <p:slideViewPr>
    <p:cSldViewPr snapToGrid="0">
      <p:cViewPr varScale="1">
        <p:scale>
          <a:sx n="70" d="100"/>
          <a:sy n="70" d="100"/>
        </p:scale>
        <p:origin x="1152" y="5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4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dy Luebbering" userId="a1fa018a-6940-499a-9f3e-3d99f7e2d300" providerId="ADAL" clId="{BEB98B4B-176D-4382-B6D4-6CE9611A7028}"/>
    <pc:docChg chg="modSld">
      <pc:chgData name="Cody Luebbering" userId="a1fa018a-6940-499a-9f3e-3d99f7e2d300" providerId="ADAL" clId="{BEB98B4B-176D-4382-B6D4-6CE9611A7028}" dt="2026-06-23T17:57:58.430" v="0" actId="20577"/>
      <pc:docMkLst>
        <pc:docMk/>
      </pc:docMkLst>
      <pc:sldChg chg="modSp mod">
        <pc:chgData name="Cody Luebbering" userId="a1fa018a-6940-499a-9f3e-3d99f7e2d300" providerId="ADAL" clId="{BEB98B4B-176D-4382-B6D4-6CE9611A7028}" dt="2026-06-23T17:57:58.430" v="0" actId="20577"/>
        <pc:sldMkLst>
          <pc:docMk/>
          <pc:sldMk cId="3641033483" sldId="318"/>
        </pc:sldMkLst>
        <pc:spChg chg="mod">
          <ac:chgData name="Cody Luebbering" userId="a1fa018a-6940-499a-9f3e-3d99f7e2d300" providerId="ADAL" clId="{BEB98B4B-176D-4382-B6D4-6CE9611A7028}" dt="2026-06-23T17:57:58.430" v="0" actId="20577"/>
          <ac:spMkLst>
            <pc:docMk/>
            <pc:sldMk cId="3641033483" sldId="318"/>
            <ac:spMk id="4" creationId="{E15F3C86-9DA6-B772-3A45-3AD5CFA67F8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FDC16D-9378-48A2-AF8E-6A0B6047AA35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E9C4DB-E934-4EC0-BEF9-555D498AB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916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" t="2469" r="4173" b="3934"/>
          <a:stretch/>
        </p:blipFill>
        <p:spPr>
          <a:xfrm>
            <a:off x="0" y="1"/>
            <a:ext cx="6829426" cy="6858000"/>
          </a:xfrm>
          <a:prstGeom prst="rect">
            <a:avLst/>
          </a:prstGeom>
        </p:spPr>
      </p:pic>
      <p:sp>
        <p:nvSpPr>
          <p:cNvPr id="18" name="Rectangle 17"/>
          <p:cNvSpPr/>
          <p:nvPr userDrawn="1"/>
        </p:nvSpPr>
        <p:spPr>
          <a:xfrm>
            <a:off x="0" y="1"/>
            <a:ext cx="9143999" cy="5676420"/>
          </a:xfrm>
          <a:prstGeom prst="rect">
            <a:avLst/>
          </a:prstGeom>
          <a:solidFill>
            <a:srgbClr val="003E7E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826" y="4267046"/>
            <a:ext cx="1972056" cy="6299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3882" y="5350751"/>
            <a:ext cx="559000" cy="5590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826" y="5350751"/>
            <a:ext cx="559000" cy="5590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3875" y="5350751"/>
            <a:ext cx="559000" cy="559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168" y="4114801"/>
            <a:ext cx="5372986" cy="762000"/>
          </a:xfr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09168" y="5029203"/>
            <a:ext cx="5404077" cy="256306"/>
          </a:xfrm>
        </p:spPr>
        <p:txBody>
          <a:bodyPr/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PRESENTED BY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0" hasCustomPrompt="1"/>
          </p:nvPr>
        </p:nvSpPr>
        <p:spPr>
          <a:xfrm>
            <a:off x="609168" y="5313076"/>
            <a:ext cx="5403705" cy="33265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presenter name and date | xx.xx.2016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1" hasCustomPrompt="1"/>
          </p:nvPr>
        </p:nvSpPr>
        <p:spPr>
          <a:xfrm>
            <a:off x="601495" y="762000"/>
            <a:ext cx="8215312" cy="3074988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Insert horizontal image in this space</a:t>
            </a:r>
          </a:p>
        </p:txBody>
      </p:sp>
    </p:spTree>
    <p:extLst>
      <p:ext uri="{BB962C8B-B14F-4D97-AF65-F5344CB8AC3E}">
        <p14:creationId xmlns:p14="http://schemas.microsoft.com/office/powerpoint/2010/main" val="1467830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" t="2469" r="4173" b="3934"/>
          <a:stretch/>
        </p:blipFill>
        <p:spPr>
          <a:xfrm>
            <a:off x="0" y="1"/>
            <a:ext cx="5103098" cy="5124449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0" y="0"/>
            <a:ext cx="9144000" cy="5153025"/>
          </a:xfrm>
          <a:prstGeom prst="rect">
            <a:avLst/>
          </a:prstGeom>
          <a:solidFill>
            <a:srgbClr val="0096D6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5627871" y="4724400"/>
            <a:ext cx="2783095" cy="797805"/>
            <a:chOff x="5309663" y="4709382"/>
            <a:chExt cx="3101304" cy="88902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1944" y="4709382"/>
              <a:ext cx="889023" cy="8890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09663" y="4709382"/>
              <a:ext cx="889023" cy="8890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5804" y="4709382"/>
              <a:ext cx="889023" cy="8890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847109" y="2424112"/>
            <a:ext cx="5867399" cy="76993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divider slide text</a:t>
            </a:r>
          </a:p>
        </p:txBody>
      </p:sp>
    </p:spTree>
    <p:extLst>
      <p:ext uri="{BB962C8B-B14F-4D97-AF65-F5344CB8AC3E}">
        <p14:creationId xmlns:p14="http://schemas.microsoft.com/office/powerpoint/2010/main" val="1291611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" t="2469" r="4173" b="3934"/>
          <a:stretch/>
        </p:blipFill>
        <p:spPr>
          <a:xfrm>
            <a:off x="0" y="1"/>
            <a:ext cx="5103098" cy="5124449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9144000" cy="5153025"/>
          </a:xfrm>
          <a:prstGeom prst="rect">
            <a:avLst/>
          </a:prstGeom>
          <a:solidFill>
            <a:srgbClr val="5E9732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5627871" y="4724400"/>
            <a:ext cx="2783095" cy="797805"/>
            <a:chOff x="5309663" y="4709382"/>
            <a:chExt cx="3101304" cy="88902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1944" y="4709382"/>
              <a:ext cx="889023" cy="8890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09663" y="4709382"/>
              <a:ext cx="889023" cy="8890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5804" y="4709382"/>
              <a:ext cx="889023" cy="8890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847109" y="2424112"/>
            <a:ext cx="5867399" cy="76993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divider slide text</a:t>
            </a:r>
          </a:p>
        </p:txBody>
      </p:sp>
    </p:spTree>
    <p:extLst>
      <p:ext uri="{BB962C8B-B14F-4D97-AF65-F5344CB8AC3E}">
        <p14:creationId xmlns:p14="http://schemas.microsoft.com/office/powerpoint/2010/main" val="14977322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" t="2469" r="4173" b="3934"/>
          <a:stretch/>
        </p:blipFill>
        <p:spPr>
          <a:xfrm>
            <a:off x="0" y="1"/>
            <a:ext cx="5103098" cy="5124449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0"/>
            <a:ext cx="9144000" cy="5181599"/>
          </a:xfrm>
          <a:prstGeom prst="rect">
            <a:avLst/>
          </a:prstGeom>
          <a:solidFill>
            <a:srgbClr val="006892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5627871" y="4724400"/>
            <a:ext cx="2783095" cy="797805"/>
            <a:chOff x="5309663" y="4709382"/>
            <a:chExt cx="3101304" cy="88902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1944" y="4709382"/>
              <a:ext cx="889023" cy="8890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09663" y="4709382"/>
              <a:ext cx="889023" cy="8890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5804" y="4709382"/>
              <a:ext cx="889023" cy="8890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847109" y="2424112"/>
            <a:ext cx="5867399" cy="76993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divider slide text</a:t>
            </a:r>
          </a:p>
        </p:txBody>
      </p:sp>
    </p:spTree>
    <p:extLst>
      <p:ext uri="{BB962C8B-B14F-4D97-AF65-F5344CB8AC3E}">
        <p14:creationId xmlns:p14="http://schemas.microsoft.com/office/powerpoint/2010/main" val="396184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826" y="4267046"/>
            <a:ext cx="1972056" cy="62990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4" t="2469" r="-27514" b="3934"/>
          <a:stretch/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0" y="1"/>
            <a:ext cx="9143999" cy="5676420"/>
          </a:xfrm>
          <a:prstGeom prst="rect">
            <a:avLst/>
          </a:prstGeom>
          <a:solidFill>
            <a:srgbClr val="003E7E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876" y="4305146"/>
            <a:ext cx="1972056" cy="629901"/>
          </a:xfrm>
          <a:prstGeom prst="rect">
            <a:avLst/>
          </a:prstGeom>
        </p:spPr>
      </p:pic>
      <p:grpSp>
        <p:nvGrpSpPr>
          <p:cNvPr id="26" name="Group 25"/>
          <p:cNvGrpSpPr/>
          <p:nvPr userDrawn="1"/>
        </p:nvGrpSpPr>
        <p:grpSpPr>
          <a:xfrm>
            <a:off x="5848351" y="5417426"/>
            <a:ext cx="1972056" cy="559000"/>
            <a:chOff x="6791326" y="1369301"/>
            <a:chExt cx="1972056" cy="559000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4382" y="1369301"/>
              <a:ext cx="559000" cy="559000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91326" y="1369301"/>
              <a:ext cx="559000" cy="559000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4375" y="1369301"/>
              <a:ext cx="559000" cy="559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9595" y="1520457"/>
            <a:ext cx="4241372" cy="762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515680" y="2831807"/>
            <a:ext cx="2689203" cy="25630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PRESENTED BY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0" hasCustomPrompt="1"/>
          </p:nvPr>
        </p:nvSpPr>
        <p:spPr>
          <a:xfrm>
            <a:off x="4946421" y="3115680"/>
            <a:ext cx="3827721" cy="332652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presenter name and date | xx.xx.2016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456480" y="339725"/>
            <a:ext cx="3914775" cy="502126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Insert Vertical Image in this space</a:t>
            </a:r>
          </a:p>
        </p:txBody>
      </p:sp>
    </p:spTree>
    <p:extLst>
      <p:ext uri="{BB962C8B-B14F-4D97-AF65-F5344CB8AC3E}">
        <p14:creationId xmlns:p14="http://schemas.microsoft.com/office/powerpoint/2010/main" val="1869078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" t="2469" r="4173" b="3934"/>
          <a:stretch/>
        </p:blipFill>
        <p:spPr>
          <a:xfrm>
            <a:off x="0" y="1"/>
            <a:ext cx="6829426" cy="6858000"/>
          </a:xfrm>
          <a:prstGeom prst="rect">
            <a:avLst/>
          </a:prstGeom>
        </p:spPr>
      </p:pic>
      <p:sp>
        <p:nvSpPr>
          <p:cNvPr id="16" name="Rectangle 15"/>
          <p:cNvSpPr/>
          <p:nvPr userDrawn="1"/>
        </p:nvSpPr>
        <p:spPr>
          <a:xfrm>
            <a:off x="0" y="1"/>
            <a:ext cx="9143999" cy="5676420"/>
          </a:xfrm>
          <a:prstGeom prst="rect">
            <a:avLst/>
          </a:prstGeom>
          <a:solidFill>
            <a:srgbClr val="003E7E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/>
          <p:cNvGrpSpPr/>
          <p:nvPr userDrawn="1"/>
        </p:nvGrpSpPr>
        <p:grpSpPr>
          <a:xfrm>
            <a:off x="6210301" y="4267046"/>
            <a:ext cx="1972056" cy="1642705"/>
            <a:chOff x="6600826" y="4267046"/>
            <a:chExt cx="1972056" cy="1642705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0826" y="4267046"/>
              <a:ext cx="1972056" cy="629901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13882" y="5350751"/>
              <a:ext cx="559000" cy="559000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0826" y="5350751"/>
              <a:ext cx="559000" cy="559000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23875" y="5350751"/>
              <a:ext cx="559000" cy="559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90530" y="1321983"/>
            <a:ext cx="5179505" cy="762000"/>
          </a:xfrm>
        </p:spPr>
        <p:txBody>
          <a:bodyPr>
            <a:noAutofit/>
          </a:bodyPr>
          <a:lstStyle>
            <a:lvl1pPr algn="r">
              <a:defRPr sz="3600"/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580832" y="2633333"/>
            <a:ext cx="2689203" cy="256306"/>
          </a:xfrm>
        </p:spPr>
        <p:txBody>
          <a:bodyPr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PRESENTED BY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0" hasCustomPrompt="1"/>
          </p:nvPr>
        </p:nvSpPr>
        <p:spPr>
          <a:xfrm>
            <a:off x="4442314" y="2917206"/>
            <a:ext cx="3827721" cy="332652"/>
          </a:xfrm>
        </p:spPr>
        <p:txBody>
          <a:bodyPr>
            <a:normAutofit/>
          </a:bodyPr>
          <a:lstStyle>
            <a:lvl1pPr marL="0" indent="0" algn="r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presenter name and date | xx.xx.2016</a:t>
            </a:r>
          </a:p>
        </p:txBody>
      </p:sp>
    </p:spTree>
    <p:extLst>
      <p:ext uri="{BB962C8B-B14F-4D97-AF65-F5344CB8AC3E}">
        <p14:creationId xmlns:p14="http://schemas.microsoft.com/office/powerpoint/2010/main" val="3914129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6746"/>
            <a:ext cx="8229600" cy="5149418"/>
          </a:xfr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 sz="2600"/>
            </a:lvl1pPr>
            <a:lvl2pPr>
              <a:defRPr sz="24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55225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57745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57745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48464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52034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2218"/>
            <a:ext cx="8229600" cy="5003945"/>
          </a:xfr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 sz="2600"/>
            </a:lvl1pPr>
            <a:lvl2pPr>
              <a:defRPr sz="24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67202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66825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66825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0415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50353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25236"/>
            <a:ext cx="8229600" cy="51009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7243118" y="173747"/>
            <a:ext cx="0" cy="46104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 userDrawn="1"/>
        </p:nvSpPr>
        <p:spPr>
          <a:xfrm>
            <a:off x="1" y="6695524"/>
            <a:ext cx="9143999" cy="162476"/>
          </a:xfrm>
          <a:prstGeom prst="rect">
            <a:avLst/>
          </a:prstGeom>
          <a:solidFill>
            <a:srgbClr val="003E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7737859" y="6450006"/>
            <a:ext cx="1085710" cy="331172"/>
            <a:chOff x="5174413" y="5003233"/>
            <a:chExt cx="3445956" cy="105111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69256" y="5003233"/>
              <a:ext cx="1051113" cy="1051113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74413" y="5003233"/>
              <a:ext cx="1051113" cy="1051113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1834" y="5003233"/>
              <a:ext cx="1051113" cy="1051113"/>
            </a:xfrm>
            <a:prstGeom prst="rect">
              <a:avLst/>
            </a:prstGeom>
          </p:spPr>
        </p:pic>
      </p:grp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" t="2469" r="4173" b="3934"/>
          <a:stretch/>
        </p:blipFill>
        <p:spPr>
          <a:xfrm>
            <a:off x="0" y="1"/>
            <a:ext cx="779521" cy="782782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0" y="0"/>
            <a:ext cx="9143999" cy="785931"/>
          </a:xfrm>
          <a:prstGeom prst="rect">
            <a:avLst/>
          </a:prstGeom>
          <a:solidFill>
            <a:srgbClr val="003E7E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038" y="223929"/>
            <a:ext cx="1190715" cy="38033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5018" y="171450"/>
            <a:ext cx="6192982" cy="533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02728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52" r:id="rId5"/>
    <p:sldLayoutId id="2147483654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2800" b="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457200" indent="-4572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rgbClr val="003E7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rgbClr val="5F606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rgbClr val="5F606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5F606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5F606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81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01436"/>
            <a:ext cx="8229600" cy="50247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3" t="34244" r="7752" b="59545"/>
          <a:stretch/>
        </p:blipFill>
        <p:spPr>
          <a:xfrm>
            <a:off x="0" y="6559498"/>
            <a:ext cx="9144000" cy="298501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0" y="4191000"/>
            <a:ext cx="9144000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231950" y="6563887"/>
            <a:ext cx="586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rgbClr val="6CAD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GEOSYNTEC CONSULTANTS</a:t>
            </a:r>
            <a:endParaRPr lang="en-US" sz="1050" dirty="0">
              <a:solidFill>
                <a:srgbClr val="6CADD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7266001" y="6226987"/>
            <a:ext cx="1432522" cy="436959"/>
            <a:chOff x="5174413" y="5003233"/>
            <a:chExt cx="3445956" cy="105111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69256" y="5003233"/>
              <a:ext cx="1051113" cy="1051113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74413" y="5003233"/>
              <a:ext cx="1051113" cy="1051113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1834" y="5003233"/>
              <a:ext cx="1051113" cy="10511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39067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6" r:id="rId2"/>
    <p:sldLayoutId id="2147483668" r:id="rId3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rgbClr val="003E7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457200" indent="-4572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rgbClr val="003E7E"/>
          </a:solidFill>
          <a:latin typeface="Helvetic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rgbClr val="5F6062"/>
          </a:solidFill>
          <a:latin typeface="Helvetica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rgbClr val="5F6062"/>
          </a:solidFill>
          <a:latin typeface="Helvetica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Helvetica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Helvetic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238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epa.illinois.gov/content/dam/soi/en/web/epa/documents/water/conservation/lake-notes/lake-stratification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7192" y="4008368"/>
            <a:ext cx="3959279" cy="762000"/>
          </a:xfrm>
        </p:spPr>
        <p:txBody>
          <a:bodyPr>
            <a:normAutofit fontScale="90000"/>
          </a:bodyPr>
          <a:lstStyle/>
          <a:p>
            <a:r>
              <a:rPr lang="en-US" dirty="0"/>
              <a:t>2025 Lake of the Ozarks Water Quality Report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34264" y="5017283"/>
            <a:ext cx="5403705" cy="332652"/>
          </a:xfrm>
        </p:spPr>
        <p:txBody>
          <a:bodyPr/>
          <a:lstStyle/>
          <a:p>
            <a:r>
              <a:rPr lang="en-US" dirty="0"/>
              <a:t>June 23, 2026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477D1BCE-9609-43AE-8101-0BBCB99DB2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247" y="5321921"/>
            <a:ext cx="5404077" cy="25630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LOWA Board Meeting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EAABE41-5B97-D742-B01F-4207EAB88EF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6462B8-D9F3-2461-F11F-446F3D4FA8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8970" y="3429000"/>
            <a:ext cx="4286470" cy="33402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8C5C67D-BA9E-0775-A2E1-2714AAC887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4219" y="79585"/>
            <a:ext cx="4291221" cy="325184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8D594CD-C970-4DE4-7670-94F5C363C5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1308"/>
            <a:ext cx="4912771" cy="362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5858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A2BC88-1466-D292-FF48-9B86A87A3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Historic Total Nitrogen (ug/L)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6BB1AA-E130-FE4E-29B4-3D3595A944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211" y="817167"/>
            <a:ext cx="5835549" cy="29362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CA6C685-2C6B-97FB-0AF5-0AE20AE066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499" y="3515665"/>
            <a:ext cx="5833872" cy="2993778"/>
          </a:xfrm>
          <a:prstGeom prst="rect">
            <a:avLst/>
          </a:prstGeo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B6BBF644-451E-B73F-ACED-CF0B1486C5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6636445"/>
              </p:ext>
            </p:extLst>
          </p:nvPr>
        </p:nvGraphicFramePr>
        <p:xfrm>
          <a:off x="5998464" y="2148839"/>
          <a:ext cx="3063240" cy="30691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5810">
                  <a:extLst>
                    <a:ext uri="{9D8B030D-6E8A-4147-A177-3AD203B41FA5}">
                      <a16:colId xmlns:a16="http://schemas.microsoft.com/office/drawing/2014/main" val="806904505"/>
                    </a:ext>
                  </a:extLst>
                </a:gridCol>
                <a:gridCol w="765810">
                  <a:extLst>
                    <a:ext uri="{9D8B030D-6E8A-4147-A177-3AD203B41FA5}">
                      <a16:colId xmlns:a16="http://schemas.microsoft.com/office/drawing/2014/main" val="305580684"/>
                    </a:ext>
                  </a:extLst>
                </a:gridCol>
                <a:gridCol w="765810">
                  <a:extLst>
                    <a:ext uri="{9D8B030D-6E8A-4147-A177-3AD203B41FA5}">
                      <a16:colId xmlns:a16="http://schemas.microsoft.com/office/drawing/2014/main" val="1751689462"/>
                    </a:ext>
                  </a:extLst>
                </a:gridCol>
                <a:gridCol w="765810">
                  <a:extLst>
                    <a:ext uri="{9D8B030D-6E8A-4147-A177-3AD203B41FA5}">
                      <a16:colId xmlns:a16="http://schemas.microsoft.com/office/drawing/2014/main" val="3094355681"/>
                    </a:ext>
                  </a:extLst>
                </a:gridCol>
              </a:tblGrid>
              <a:tr h="36576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5295579"/>
                  </a:ext>
                </a:extLst>
              </a:tr>
              <a:tr h="54067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883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855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653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43870774"/>
                  </a:ext>
                </a:extLst>
              </a:tr>
              <a:tr h="54067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670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671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3641547"/>
                  </a:ext>
                </a:extLst>
              </a:tr>
              <a:tr h="54067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406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383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74576119"/>
                  </a:ext>
                </a:extLst>
              </a:tr>
              <a:tr h="54067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681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604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1646035"/>
                  </a:ext>
                </a:extLst>
              </a:tr>
              <a:tr h="54067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884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727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72571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5327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18C86-D001-4D18-43F1-1DFF50BC5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Total Phosphorus (ug/L)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BE3E08A6-A5F3-2551-BBC7-E12F8F7B71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7638207"/>
              </p:ext>
            </p:extLst>
          </p:nvPr>
        </p:nvGraphicFramePr>
        <p:xfrm>
          <a:off x="5888736" y="2139695"/>
          <a:ext cx="3063240" cy="30691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5810">
                  <a:extLst>
                    <a:ext uri="{9D8B030D-6E8A-4147-A177-3AD203B41FA5}">
                      <a16:colId xmlns:a16="http://schemas.microsoft.com/office/drawing/2014/main" val="806904505"/>
                    </a:ext>
                  </a:extLst>
                </a:gridCol>
                <a:gridCol w="765810">
                  <a:extLst>
                    <a:ext uri="{9D8B030D-6E8A-4147-A177-3AD203B41FA5}">
                      <a16:colId xmlns:a16="http://schemas.microsoft.com/office/drawing/2014/main" val="305580684"/>
                    </a:ext>
                  </a:extLst>
                </a:gridCol>
                <a:gridCol w="765810">
                  <a:extLst>
                    <a:ext uri="{9D8B030D-6E8A-4147-A177-3AD203B41FA5}">
                      <a16:colId xmlns:a16="http://schemas.microsoft.com/office/drawing/2014/main" val="1751689462"/>
                    </a:ext>
                  </a:extLst>
                </a:gridCol>
                <a:gridCol w="765810">
                  <a:extLst>
                    <a:ext uri="{9D8B030D-6E8A-4147-A177-3AD203B41FA5}">
                      <a16:colId xmlns:a16="http://schemas.microsoft.com/office/drawing/2014/main" val="3094355681"/>
                    </a:ext>
                  </a:extLst>
                </a:gridCol>
              </a:tblGrid>
              <a:tr h="36576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5295579"/>
                  </a:ext>
                </a:extLst>
              </a:tr>
              <a:tr h="54067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43870774"/>
                  </a:ext>
                </a:extLst>
              </a:tr>
              <a:tr h="54067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3641547"/>
                  </a:ext>
                </a:extLst>
              </a:tr>
              <a:tr h="54067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74576119"/>
                  </a:ext>
                </a:extLst>
              </a:tr>
              <a:tr h="54067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1646035"/>
                  </a:ext>
                </a:extLst>
              </a:tr>
              <a:tr h="54067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66339775"/>
                  </a:ext>
                </a:extLst>
              </a:tr>
            </a:tbl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3C0390E8-1F28-34F5-E74F-C354F215FA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" y="858567"/>
            <a:ext cx="5833872" cy="298748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8F6F6F0-FC3F-17AA-9EF5-0A452951C1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" y="3630530"/>
            <a:ext cx="5833872" cy="299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80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FE00C-5215-A01A-AB65-6F7C8FCD1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730" y="107442"/>
            <a:ext cx="6192982" cy="533400"/>
          </a:xfrm>
        </p:spPr>
        <p:txBody>
          <a:bodyPr/>
          <a:lstStyle/>
          <a:p>
            <a:r>
              <a:rPr lang="en-US" dirty="0"/>
              <a:t>Chlorophyll-a (ug/L) 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DA41C645-9090-DBB5-FFA7-CEF02C9EC4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3684215"/>
              </p:ext>
            </p:extLst>
          </p:nvPr>
        </p:nvGraphicFramePr>
        <p:xfrm>
          <a:off x="5888736" y="2139695"/>
          <a:ext cx="3063240" cy="30691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5810">
                  <a:extLst>
                    <a:ext uri="{9D8B030D-6E8A-4147-A177-3AD203B41FA5}">
                      <a16:colId xmlns:a16="http://schemas.microsoft.com/office/drawing/2014/main" val="806904505"/>
                    </a:ext>
                  </a:extLst>
                </a:gridCol>
                <a:gridCol w="765810">
                  <a:extLst>
                    <a:ext uri="{9D8B030D-6E8A-4147-A177-3AD203B41FA5}">
                      <a16:colId xmlns:a16="http://schemas.microsoft.com/office/drawing/2014/main" val="305580684"/>
                    </a:ext>
                  </a:extLst>
                </a:gridCol>
                <a:gridCol w="765810">
                  <a:extLst>
                    <a:ext uri="{9D8B030D-6E8A-4147-A177-3AD203B41FA5}">
                      <a16:colId xmlns:a16="http://schemas.microsoft.com/office/drawing/2014/main" val="1751689462"/>
                    </a:ext>
                  </a:extLst>
                </a:gridCol>
                <a:gridCol w="765810">
                  <a:extLst>
                    <a:ext uri="{9D8B030D-6E8A-4147-A177-3AD203B41FA5}">
                      <a16:colId xmlns:a16="http://schemas.microsoft.com/office/drawing/2014/main" val="3094355681"/>
                    </a:ext>
                  </a:extLst>
                </a:gridCol>
              </a:tblGrid>
              <a:tr h="365761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Chl</a:t>
                      </a:r>
                      <a:r>
                        <a:rPr lang="en-US" dirty="0"/>
                        <a:t>-a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5295579"/>
                  </a:ext>
                </a:extLst>
              </a:tr>
              <a:tr h="54067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43870774"/>
                  </a:ext>
                </a:extLst>
              </a:tr>
              <a:tr h="54067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3641547"/>
                  </a:ext>
                </a:extLst>
              </a:tr>
              <a:tr h="54067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74576119"/>
                  </a:ext>
                </a:extLst>
              </a:tr>
              <a:tr h="54067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1646035"/>
                  </a:ext>
                </a:extLst>
              </a:tr>
              <a:tr h="54067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9513277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325984EE-95F8-4B78-2C38-F81831D399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" y="821610"/>
            <a:ext cx="5833872" cy="29839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5113F44-8598-734C-9CB4-D370CB050F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" y="3570507"/>
            <a:ext cx="5833872" cy="301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1790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87888-A02A-77AE-57B8-8E841F2BE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 Clarity (inches)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32526C38-E86D-00FB-3FFD-13021E7B14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0218081"/>
              </p:ext>
            </p:extLst>
          </p:nvPr>
        </p:nvGraphicFramePr>
        <p:xfrm>
          <a:off x="5852160" y="2139695"/>
          <a:ext cx="3099816" cy="30691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2386">
                  <a:extLst>
                    <a:ext uri="{9D8B030D-6E8A-4147-A177-3AD203B41FA5}">
                      <a16:colId xmlns:a16="http://schemas.microsoft.com/office/drawing/2014/main" val="806904505"/>
                    </a:ext>
                  </a:extLst>
                </a:gridCol>
                <a:gridCol w="765810">
                  <a:extLst>
                    <a:ext uri="{9D8B030D-6E8A-4147-A177-3AD203B41FA5}">
                      <a16:colId xmlns:a16="http://schemas.microsoft.com/office/drawing/2014/main" val="305580684"/>
                    </a:ext>
                  </a:extLst>
                </a:gridCol>
                <a:gridCol w="765810">
                  <a:extLst>
                    <a:ext uri="{9D8B030D-6E8A-4147-A177-3AD203B41FA5}">
                      <a16:colId xmlns:a16="http://schemas.microsoft.com/office/drawing/2014/main" val="1751689462"/>
                    </a:ext>
                  </a:extLst>
                </a:gridCol>
                <a:gridCol w="765810">
                  <a:extLst>
                    <a:ext uri="{9D8B030D-6E8A-4147-A177-3AD203B41FA5}">
                      <a16:colId xmlns:a16="http://schemas.microsoft.com/office/drawing/2014/main" val="3094355681"/>
                    </a:ext>
                  </a:extLst>
                </a:gridCol>
              </a:tblGrid>
              <a:tr h="36576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Secchi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5295579"/>
                  </a:ext>
                </a:extLst>
              </a:tr>
              <a:tr h="54067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43870774"/>
                  </a:ext>
                </a:extLst>
              </a:tr>
              <a:tr h="54067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3641547"/>
                  </a:ext>
                </a:extLst>
              </a:tr>
              <a:tr h="54067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74576119"/>
                  </a:ext>
                </a:extLst>
              </a:tr>
              <a:tr h="54067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1646035"/>
                  </a:ext>
                </a:extLst>
              </a:tr>
              <a:tr h="54067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06320056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B5AE084F-0594-6B7A-D25E-7520CC5FCB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" y="827436"/>
            <a:ext cx="5833872" cy="300327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71522E3-0570-1D0C-CA6E-388B2030E9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" y="3496094"/>
            <a:ext cx="5833872" cy="2904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704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3135E-3BD6-0D9B-DC46-C7A957C4D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138" y="157736"/>
            <a:ext cx="6906214" cy="533400"/>
          </a:xfrm>
        </p:spPr>
        <p:txBody>
          <a:bodyPr>
            <a:normAutofit/>
          </a:bodyPr>
          <a:lstStyle/>
          <a:p>
            <a:r>
              <a:rPr lang="en-US" dirty="0" err="1"/>
              <a:t>Bagnell</a:t>
            </a:r>
            <a:r>
              <a:rPr lang="en-US" dirty="0"/>
              <a:t> Dam </a:t>
            </a:r>
            <a:r>
              <a:rPr lang="en-US" dirty="0" err="1"/>
              <a:t>Chl</a:t>
            </a:r>
            <a:r>
              <a:rPr lang="en-US" dirty="0"/>
              <a:t>-a/Outflow Relationship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1030ACD-727F-44C4-6FA7-D7A99AA95E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3154492"/>
              </p:ext>
            </p:extLst>
          </p:nvPr>
        </p:nvGraphicFramePr>
        <p:xfrm>
          <a:off x="3008378" y="811716"/>
          <a:ext cx="3922776" cy="26810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04416">
                  <a:extLst>
                    <a:ext uri="{9D8B030D-6E8A-4147-A177-3AD203B41FA5}">
                      <a16:colId xmlns:a16="http://schemas.microsoft.com/office/drawing/2014/main" val="690852708"/>
                    </a:ext>
                  </a:extLst>
                </a:gridCol>
                <a:gridCol w="1409180">
                  <a:extLst>
                    <a:ext uri="{9D8B030D-6E8A-4147-A177-3AD203B41FA5}">
                      <a16:colId xmlns:a16="http://schemas.microsoft.com/office/drawing/2014/main" val="3024124710"/>
                    </a:ext>
                  </a:extLst>
                </a:gridCol>
                <a:gridCol w="1409180">
                  <a:extLst>
                    <a:ext uri="{9D8B030D-6E8A-4147-A177-3AD203B41FA5}">
                      <a16:colId xmlns:a16="http://schemas.microsoft.com/office/drawing/2014/main" val="3188883978"/>
                    </a:ext>
                  </a:extLst>
                </a:gridCol>
              </a:tblGrid>
              <a:tr h="7516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Years (n=10)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Geometric Mean Chlorophyll-a  (ug/L) 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Average </a:t>
                      </a:r>
                      <a:r>
                        <a:rPr lang="en-US" sz="14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Bagnell</a:t>
                      </a: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Dam Outflow (</a:t>
                      </a:r>
                      <a:r>
                        <a:rPr lang="en-US" sz="14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cfs</a:t>
                      </a: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36575298"/>
                  </a:ext>
                </a:extLst>
              </a:tr>
              <a:tr h="1929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n-lt"/>
                        </a:rPr>
                        <a:t>2016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12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11,652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83284677"/>
                  </a:ext>
                </a:extLst>
              </a:tr>
              <a:tr h="1929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2017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16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22,858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632642"/>
                  </a:ext>
                </a:extLst>
              </a:tr>
              <a:tr h="1929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n-lt"/>
                        </a:rPr>
                        <a:t>2018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6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4,681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7956985"/>
                  </a:ext>
                </a:extLst>
              </a:tr>
              <a:tr h="1929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n-lt"/>
                        </a:rPr>
                        <a:t>2019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20</a:t>
                      </a:r>
                      <a:endParaRPr lang="en-US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36,647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96196650"/>
                  </a:ext>
                </a:extLst>
              </a:tr>
              <a:tr h="1929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n-lt"/>
                        </a:rPr>
                        <a:t>2020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10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13,880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71429342"/>
                  </a:ext>
                </a:extLst>
              </a:tr>
              <a:tr h="1929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n-lt"/>
                        </a:rPr>
                        <a:t>2021*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19,611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3901447"/>
                  </a:ext>
                </a:extLst>
              </a:tr>
              <a:tr h="1929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n-lt"/>
                        </a:rPr>
                        <a:t>2022*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8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15,941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51897574"/>
                  </a:ext>
                </a:extLst>
              </a:tr>
              <a:tr h="1929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2023*</a:t>
                      </a:r>
                      <a:endParaRPr lang="en-US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3</a:t>
                      </a:r>
                      <a:endParaRPr lang="en-US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2,488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32598509"/>
                  </a:ext>
                </a:extLst>
              </a:tr>
              <a:tr h="1929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2024*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16,132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03999684"/>
                  </a:ext>
                </a:extLst>
              </a:tr>
              <a:tr h="1929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2025*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15,253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5233520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0E1926E-0AB4-15B3-7F1D-3237ED22C695}"/>
              </a:ext>
            </a:extLst>
          </p:cNvPr>
          <p:cNvSpPr txBox="1"/>
          <p:nvPr/>
        </p:nvSpPr>
        <p:spPr>
          <a:xfrm>
            <a:off x="347473" y="1420188"/>
            <a:ext cx="22768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May-Sept: </a:t>
            </a:r>
            <a:r>
              <a:rPr lang="en-US" dirty="0"/>
              <a:t>recreation season and LOTO has a relative constant water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DA7BAB-7C91-7122-4399-1D6EEA4CFD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016"/>
          <a:stretch>
            <a:fillRect/>
          </a:stretch>
        </p:blipFill>
        <p:spPr>
          <a:xfrm>
            <a:off x="1144573" y="3682742"/>
            <a:ext cx="6624323" cy="2910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4748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7DD80-30EE-2652-E563-09D642F96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018" y="171450"/>
            <a:ext cx="6851350" cy="533400"/>
          </a:xfrm>
        </p:spPr>
        <p:txBody>
          <a:bodyPr>
            <a:normAutofit fontScale="90000"/>
          </a:bodyPr>
          <a:lstStyle/>
          <a:p>
            <a:r>
              <a:rPr lang="en-US" dirty="0"/>
              <a:t>Bagnell Dam </a:t>
            </a:r>
            <a:r>
              <a:rPr lang="en-US" dirty="0" err="1"/>
              <a:t>Chl</a:t>
            </a:r>
            <a:r>
              <a:rPr lang="en-US" dirty="0"/>
              <a:t>-a and Nutrient Relationships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A677B3-463D-E4EC-051D-712C0C7F0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806" y="911084"/>
            <a:ext cx="5860401" cy="26661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D82984C-E7E0-9DFF-7DE2-7A069B2CBC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8759" y="3710307"/>
            <a:ext cx="5861304" cy="265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5867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69CE1-4B83-9983-90A5-87D6D318B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AE70B-D68B-A4EA-B59B-0BA53C35A3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Nutrients are highest at Background 42 mm location (upstream Truman Reservoir only source)</a:t>
            </a:r>
          </a:p>
          <a:p>
            <a:pPr lvl="1"/>
            <a:r>
              <a:rPr lang="en-US" dirty="0"/>
              <a:t>LOTO is acting as a nutrient sink</a:t>
            </a:r>
          </a:p>
          <a:p>
            <a:pPr lvl="1"/>
            <a:r>
              <a:rPr lang="en-US" dirty="0"/>
              <a:t>TN, </a:t>
            </a:r>
            <a:r>
              <a:rPr lang="en-US" dirty="0" err="1"/>
              <a:t>Chl</a:t>
            </a:r>
            <a:r>
              <a:rPr lang="en-US" dirty="0"/>
              <a:t>-a variability 20mm to Bagnell Dam</a:t>
            </a:r>
          </a:p>
          <a:p>
            <a:endParaRPr lang="en-US" dirty="0"/>
          </a:p>
          <a:p>
            <a:r>
              <a:rPr lang="en-US" dirty="0"/>
              <a:t>Annual Variability (climate, lake cycling, and land use changes)</a:t>
            </a:r>
          </a:p>
          <a:p>
            <a:pPr lvl="1"/>
            <a:r>
              <a:rPr lang="en-US" dirty="0"/>
              <a:t>Continued monitoring is important</a:t>
            </a:r>
          </a:p>
          <a:p>
            <a:pPr lvl="2"/>
            <a:r>
              <a:rPr lang="en-US" dirty="0"/>
              <a:t>Potential 303(d) Delisting or Criteria Revision (Ozark Border or Plains ecoregions)</a:t>
            </a:r>
          </a:p>
          <a:p>
            <a:pPr lvl="2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94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B9FCF-CB01-F1A1-892F-A4CB4D748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LOWA  LOTO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725471-73D4-81AF-E82E-8DF2C1507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018" y="854291"/>
            <a:ext cx="8387542" cy="5149418"/>
          </a:xfrm>
        </p:spPr>
        <p:txBody>
          <a:bodyPr/>
          <a:lstStyle/>
          <a:p>
            <a:r>
              <a:rPr lang="en-US" dirty="0"/>
              <a:t>Stratification </a:t>
            </a:r>
          </a:p>
          <a:p>
            <a:r>
              <a:rPr lang="en-US" dirty="0"/>
              <a:t>Numeric Nutrient Criteria</a:t>
            </a:r>
          </a:p>
          <a:p>
            <a:r>
              <a:rPr lang="en-US" dirty="0"/>
              <a:t>Water Quality Monitoring Program</a:t>
            </a:r>
          </a:p>
          <a:p>
            <a:pPr lvl="1"/>
            <a:r>
              <a:rPr lang="en-US" dirty="0"/>
              <a:t>2025 Water Quality Results</a:t>
            </a:r>
          </a:p>
          <a:p>
            <a:pPr lvl="1"/>
            <a:r>
              <a:rPr lang="en-US" dirty="0"/>
              <a:t>Historic Water Quality Data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E002AE-89E1-14E2-9BEB-E1C40EE31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2119" y="3328416"/>
            <a:ext cx="5563548" cy="335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78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56540-323F-76B0-FDA0-F2D432BE9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Lake Stratification and Mixing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3F6EEE-5599-E4ED-6E54-95F566E871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5" t="-478"/>
          <a:stretch/>
        </p:blipFill>
        <p:spPr>
          <a:xfrm>
            <a:off x="45918" y="605225"/>
            <a:ext cx="4980589" cy="403078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B425FFB-48C1-DB52-AB65-AF2B5F1FDC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6744" y="4009461"/>
            <a:ext cx="5431338" cy="276478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06EE64A-B937-E1BC-F52D-3AC81F778D80}"/>
              </a:ext>
            </a:extLst>
          </p:cNvPr>
          <p:cNvSpPr txBox="1"/>
          <p:nvPr/>
        </p:nvSpPr>
        <p:spPr>
          <a:xfrm>
            <a:off x="6008268" y="3275314"/>
            <a:ext cx="2889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Information: IEPA, </a:t>
            </a:r>
            <a:r>
              <a:rPr lang="en-US" dirty="0">
                <a:hlinkClick r:id="rId4"/>
              </a:rPr>
              <a:t>Lake-Stratification (illinois.gov)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4CD2EF-0E4D-6E9C-8BAE-7FE5EA3CE456}"/>
              </a:ext>
            </a:extLst>
          </p:cNvPr>
          <p:cNvSpPr txBox="1"/>
          <p:nvPr/>
        </p:nvSpPr>
        <p:spPr>
          <a:xfrm>
            <a:off x="631035" y="4923472"/>
            <a:ext cx="2450592" cy="147732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en-US" i="1" dirty="0"/>
              <a:t>IEPA most important factors of Lake mixing: Waves (wind/recreations) and Inflow/Outflow</a:t>
            </a:r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05648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28C81-FC73-478A-BE6B-79F6A7853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1" y="171450"/>
            <a:ext cx="7143749" cy="533400"/>
          </a:xfrm>
        </p:spPr>
        <p:txBody>
          <a:bodyPr>
            <a:normAutofit/>
          </a:bodyPr>
          <a:lstStyle/>
          <a:p>
            <a:r>
              <a:rPr lang="en-US" dirty="0"/>
              <a:t>Numeric Lake Nutrient Criteria (May-Sept.)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FC6582-19F3-4EFE-B35B-02A258B8EC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76746"/>
            <a:ext cx="8296382" cy="5148846"/>
          </a:xfrm>
        </p:spPr>
        <p:txBody>
          <a:bodyPr>
            <a:normAutofit/>
          </a:bodyPr>
          <a:lstStyle/>
          <a:p>
            <a:r>
              <a:rPr lang="en-US" dirty="0"/>
              <a:t>USEPA approved on December 14, 2018</a:t>
            </a:r>
          </a:p>
          <a:p>
            <a:pPr lvl="1"/>
            <a:r>
              <a:rPr lang="en-US" dirty="0"/>
              <a:t>Aquatic life protection…10 CSR 20-7.031</a:t>
            </a:r>
          </a:p>
          <a:p>
            <a:pPr marL="457200" lvl="1" indent="0">
              <a:buNone/>
            </a:pPr>
            <a:endParaRPr lang="en-US" dirty="0"/>
          </a:p>
          <a:p>
            <a:pPr marL="171450" indent="0" algn="ctr">
              <a:buNone/>
            </a:pPr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5E4CB2-55AF-9EA2-EC71-6C1B5E9DDC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9834" y="1840059"/>
            <a:ext cx="6280200" cy="306142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7FC3733-186A-3C24-BE75-6FB49EDE4911}"/>
              </a:ext>
            </a:extLst>
          </p:cNvPr>
          <p:cNvSpPr txBox="1"/>
          <p:nvPr/>
        </p:nvSpPr>
        <p:spPr>
          <a:xfrm>
            <a:off x="2244436" y="2900218"/>
            <a:ext cx="4636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2062120-D6AB-D97B-3E82-C23B18FE53C4}"/>
              </a:ext>
            </a:extLst>
          </p:cNvPr>
          <p:cNvSpPr/>
          <p:nvPr/>
        </p:nvSpPr>
        <p:spPr>
          <a:xfrm>
            <a:off x="2506478" y="2808942"/>
            <a:ext cx="4904509" cy="3693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411C882-2A64-519F-06AA-7BF694E16D1C}"/>
              </a:ext>
            </a:extLst>
          </p:cNvPr>
          <p:cNvSpPr/>
          <p:nvPr/>
        </p:nvSpPr>
        <p:spPr>
          <a:xfrm>
            <a:off x="1760772" y="4503615"/>
            <a:ext cx="6810755" cy="3693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68301EE-F277-CC13-1C67-F5F2E15FDCFC}"/>
              </a:ext>
            </a:extLst>
          </p:cNvPr>
          <p:cNvGrpSpPr/>
          <p:nvPr/>
        </p:nvGrpSpPr>
        <p:grpSpPr>
          <a:xfrm>
            <a:off x="125700" y="5017941"/>
            <a:ext cx="7248525" cy="1468004"/>
            <a:chOff x="144173" y="5209309"/>
            <a:chExt cx="7248525" cy="1468004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E1B9548-0384-29E5-BC32-5E3DA16009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4173" y="5562888"/>
              <a:ext cx="7248525" cy="1114425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BC74D56-0FC2-323A-D4DB-CA21AAAFEB17}"/>
                </a:ext>
              </a:extLst>
            </p:cNvPr>
            <p:cNvSpPr txBox="1"/>
            <p:nvPr/>
          </p:nvSpPr>
          <p:spPr>
            <a:xfrm>
              <a:off x="390418" y="5209309"/>
              <a:ext cx="27776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Five Eutrophication Factors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9581B65F-8996-04CB-0BA2-F01B086E7071}"/>
              </a:ext>
            </a:extLst>
          </p:cNvPr>
          <p:cNvSpPr txBox="1"/>
          <p:nvPr/>
        </p:nvSpPr>
        <p:spPr>
          <a:xfrm>
            <a:off x="125700" y="2627839"/>
            <a:ext cx="2032962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i="1" dirty="0"/>
              <a:t>Measured at or near outflow of the Lake</a:t>
            </a:r>
            <a:endParaRPr lang="en-US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70AF48-17E8-1575-71AE-2AE4AAF2E5AC}"/>
              </a:ext>
            </a:extLst>
          </p:cNvPr>
          <p:cNvSpPr txBox="1"/>
          <p:nvPr/>
        </p:nvSpPr>
        <p:spPr>
          <a:xfrm>
            <a:off x="7850243" y="2762976"/>
            <a:ext cx="1256821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i="1" dirty="0"/>
              <a:t>Annual Geometric Means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91099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28C81-FC73-478A-BE6B-79F6A7853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1" y="171450"/>
            <a:ext cx="7143749" cy="533400"/>
          </a:xfrm>
        </p:spPr>
        <p:txBody>
          <a:bodyPr>
            <a:normAutofit/>
          </a:bodyPr>
          <a:lstStyle/>
          <a:p>
            <a:r>
              <a:rPr lang="en-US" dirty="0"/>
              <a:t>LOWA Volunteer WQ Monitoring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FC6582-19F3-4EFE-B35B-02A258B8EC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1" y="976746"/>
            <a:ext cx="8641303" cy="5148846"/>
          </a:xfrm>
        </p:spPr>
        <p:txBody>
          <a:bodyPr>
            <a:normAutofit/>
          </a:bodyPr>
          <a:lstStyle/>
          <a:p>
            <a:r>
              <a:rPr lang="en-US" dirty="0"/>
              <a:t>Weekly (~22 events) during the summer season (May-September) </a:t>
            </a:r>
          </a:p>
          <a:p>
            <a:r>
              <a:rPr lang="en-US" dirty="0"/>
              <a:t>Locations </a:t>
            </a:r>
          </a:p>
          <a:p>
            <a:pPr lvl="1"/>
            <a:r>
              <a:rPr lang="en-US" b="1" dirty="0" err="1">
                <a:solidFill>
                  <a:schemeClr val="tx1"/>
                </a:solidFill>
              </a:rPr>
              <a:t>Bagnell</a:t>
            </a:r>
            <a:r>
              <a:rPr lang="en-US" b="1" dirty="0">
                <a:solidFill>
                  <a:schemeClr val="tx1"/>
                </a:solidFill>
              </a:rPr>
              <a:t> Dam (1 mm), </a:t>
            </a:r>
            <a:r>
              <a:rPr lang="en-US" dirty="0">
                <a:solidFill>
                  <a:schemeClr val="tx1"/>
                </a:solidFill>
              </a:rPr>
              <a:t>Gravois (6 mm), </a:t>
            </a:r>
            <a:r>
              <a:rPr lang="en-US" b="1" dirty="0">
                <a:solidFill>
                  <a:schemeClr val="tx1"/>
                </a:solidFill>
              </a:rPr>
              <a:t>Grand </a:t>
            </a:r>
            <a:r>
              <a:rPr lang="en-US" b="1" dirty="0" err="1">
                <a:solidFill>
                  <a:schemeClr val="tx1"/>
                </a:solidFill>
              </a:rPr>
              <a:t>Glaize</a:t>
            </a:r>
            <a:r>
              <a:rPr lang="en-US" b="1" dirty="0">
                <a:solidFill>
                  <a:schemeClr val="tx1"/>
                </a:solidFill>
              </a:rPr>
              <a:t> (18 mm)</a:t>
            </a:r>
            <a:r>
              <a:rPr lang="en-US" dirty="0">
                <a:solidFill>
                  <a:schemeClr val="tx1"/>
                </a:solidFill>
              </a:rPr>
              <a:t>, Niangua (30 mm), and </a:t>
            </a:r>
            <a:r>
              <a:rPr lang="en-US" b="1" dirty="0">
                <a:solidFill>
                  <a:schemeClr val="tx1"/>
                </a:solidFill>
              </a:rPr>
              <a:t>Background (42 mm)</a:t>
            </a:r>
          </a:p>
          <a:p>
            <a:pPr marL="457200" lvl="1" indent="0">
              <a:buNone/>
            </a:pPr>
            <a:endParaRPr lang="en-US" dirty="0"/>
          </a:p>
          <a:p>
            <a:pPr marL="1314450" lvl="3" indent="0">
              <a:buNone/>
            </a:pPr>
            <a:r>
              <a:rPr lang="en-US" sz="2200" b="1" u="sng" dirty="0">
                <a:solidFill>
                  <a:schemeClr val="tx1"/>
                </a:solidFill>
              </a:rPr>
              <a:t>Monitoring</a:t>
            </a:r>
          </a:p>
          <a:p>
            <a:pPr marL="1314450" lvl="2"/>
            <a:r>
              <a:rPr lang="en-US" sz="2200" dirty="0"/>
              <a:t>Total Nitrogen</a:t>
            </a:r>
          </a:p>
          <a:p>
            <a:pPr marL="1314450" lvl="2"/>
            <a:r>
              <a:rPr lang="en-US" sz="2200" dirty="0"/>
              <a:t>Total Phosphorus</a:t>
            </a:r>
          </a:p>
          <a:p>
            <a:pPr marL="1314450" lvl="2"/>
            <a:r>
              <a:rPr lang="en-US" sz="2200" dirty="0"/>
              <a:t>Chlorophyll-a</a:t>
            </a:r>
          </a:p>
          <a:p>
            <a:pPr marL="1314450" lvl="2"/>
            <a:r>
              <a:rPr lang="en-US" sz="2200" dirty="0"/>
              <a:t>Total Suspended Solids</a:t>
            </a:r>
          </a:p>
          <a:p>
            <a:pPr marL="1314450" lvl="2"/>
            <a:r>
              <a:rPr lang="en-US" sz="2200" dirty="0"/>
              <a:t>Secchi Depth (water clarity)</a:t>
            </a:r>
          </a:p>
          <a:p>
            <a:pPr marL="171450" indent="0" algn="ctr">
              <a:buNone/>
            </a:pPr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5C2714-3B8F-4CB7-A367-840CF429B7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2432" y="3455020"/>
            <a:ext cx="3298160" cy="332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910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28C81-FC73-478A-BE6B-79F6A7853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4817" y="184160"/>
            <a:ext cx="7143749" cy="533400"/>
          </a:xfrm>
        </p:spPr>
        <p:txBody>
          <a:bodyPr>
            <a:normAutofit/>
          </a:bodyPr>
          <a:lstStyle/>
          <a:p>
            <a:r>
              <a:rPr lang="en-US" dirty="0"/>
              <a:t>                                             LOTO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FC6582-19F3-4EFE-B35B-02A258B8EC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76746"/>
            <a:ext cx="8296382" cy="5149418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518655-F800-44E5-A0F4-746129E071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7287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816F222-8F39-A413-53FB-21CF45D4021B}"/>
              </a:ext>
            </a:extLst>
          </p:cNvPr>
          <p:cNvSpPr txBox="1"/>
          <p:nvPr/>
        </p:nvSpPr>
        <p:spPr>
          <a:xfrm>
            <a:off x="5557890" y="2154208"/>
            <a:ext cx="4572000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u="sng" dirty="0">
                <a:solidFill>
                  <a:schemeClr val="tx2"/>
                </a:solidFill>
              </a:rPr>
              <a:t>WMP HUCS</a:t>
            </a:r>
          </a:p>
          <a:p>
            <a:pPr lvl="1"/>
            <a:r>
              <a:rPr lang="en-US" sz="2600" dirty="0">
                <a:solidFill>
                  <a:schemeClr val="tx2"/>
                </a:solidFill>
              </a:rPr>
              <a:t>Lick Branch </a:t>
            </a:r>
          </a:p>
          <a:p>
            <a:pPr lvl="1"/>
            <a:r>
              <a:rPr lang="en-US" sz="2600" dirty="0">
                <a:solidFill>
                  <a:schemeClr val="tx2"/>
                </a:solidFill>
              </a:rPr>
              <a:t>Buck Creek</a:t>
            </a:r>
          </a:p>
          <a:p>
            <a:pPr lvl="1"/>
            <a:r>
              <a:rPr lang="en-US" sz="2600" dirty="0">
                <a:solidFill>
                  <a:schemeClr val="tx2"/>
                </a:solidFill>
              </a:rPr>
              <a:t>Indian Creek</a:t>
            </a:r>
          </a:p>
          <a:p>
            <a:pPr lvl="1"/>
            <a:r>
              <a:rPr lang="en-US" sz="2600" dirty="0">
                <a:solidFill>
                  <a:schemeClr val="tx2"/>
                </a:solidFill>
              </a:rPr>
              <a:t>Soap Creek</a:t>
            </a:r>
          </a:p>
          <a:p>
            <a:pPr lvl="1"/>
            <a:r>
              <a:rPr lang="en-US" sz="2600" dirty="0">
                <a:solidFill>
                  <a:schemeClr val="tx2"/>
                </a:solidFill>
              </a:rPr>
              <a:t>Linn Creek</a:t>
            </a:r>
          </a:p>
          <a:p>
            <a:pPr lvl="1"/>
            <a:r>
              <a:rPr lang="en-US" sz="2600" dirty="0">
                <a:solidFill>
                  <a:schemeClr val="tx2"/>
                </a:solidFill>
              </a:rPr>
              <a:t>Porter Mill Bend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D84582-7EE3-92CB-E135-6F24B13E4DE4}"/>
              </a:ext>
            </a:extLst>
          </p:cNvPr>
          <p:cNvSpPr txBox="1"/>
          <p:nvPr/>
        </p:nvSpPr>
        <p:spPr>
          <a:xfrm>
            <a:off x="5395246" y="3600758"/>
            <a:ext cx="4572000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600" b="1" u="sng" dirty="0">
              <a:solidFill>
                <a:schemeClr val="tx2"/>
              </a:solidFill>
            </a:endParaRPr>
          </a:p>
          <a:p>
            <a:endParaRPr lang="en-US" sz="2600" b="1" u="sng" dirty="0">
              <a:solidFill>
                <a:schemeClr val="tx2"/>
              </a:solidFill>
            </a:endParaRPr>
          </a:p>
          <a:p>
            <a:endParaRPr lang="en-US" sz="26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918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84333-6A06-48F1-899E-90940A5FF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98436"/>
            <a:ext cx="6907634" cy="533400"/>
          </a:xfrm>
        </p:spPr>
        <p:txBody>
          <a:bodyPr>
            <a:normAutofit/>
          </a:bodyPr>
          <a:lstStyle/>
          <a:p>
            <a:r>
              <a:rPr lang="en-US" dirty="0"/>
              <a:t>Factors Influencing Lake Water Quality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EB7244-F656-450C-C76E-C5D24BB242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Watershed Uses (nutrients, temperature, sediment)</a:t>
            </a:r>
          </a:p>
          <a:p>
            <a:pPr lvl="1"/>
            <a:r>
              <a:rPr lang="en-US" dirty="0"/>
              <a:t>Residential/Commercial </a:t>
            </a:r>
          </a:p>
          <a:p>
            <a:pPr lvl="1"/>
            <a:r>
              <a:rPr lang="en-US" dirty="0"/>
              <a:t>Agriculture (Pasture/Row Crop)</a:t>
            </a:r>
          </a:p>
          <a:p>
            <a:pPr lvl="1"/>
            <a:r>
              <a:rPr lang="en-US" dirty="0"/>
              <a:t>Waste Management</a:t>
            </a:r>
          </a:p>
          <a:p>
            <a:pPr lvl="2"/>
            <a:r>
              <a:rPr lang="en-US" dirty="0"/>
              <a:t>Point Sources (NPDES)</a:t>
            </a:r>
          </a:p>
          <a:p>
            <a:pPr lvl="2"/>
            <a:r>
              <a:rPr lang="en-US" dirty="0"/>
              <a:t>Non-point Sources (Septic)</a:t>
            </a:r>
          </a:p>
          <a:p>
            <a:pPr lvl="1"/>
            <a:endParaRPr lang="en-US" dirty="0"/>
          </a:p>
          <a:p>
            <a:r>
              <a:rPr lang="en-US" dirty="0"/>
              <a:t>Climate</a:t>
            </a:r>
          </a:p>
          <a:p>
            <a:pPr lvl="1"/>
            <a:r>
              <a:rPr lang="en-US" dirty="0"/>
              <a:t>Temperature (warmer for longer)</a:t>
            </a:r>
          </a:p>
          <a:p>
            <a:pPr lvl="1"/>
            <a:r>
              <a:rPr lang="en-US" dirty="0"/>
              <a:t>Waves wind/recreation</a:t>
            </a:r>
          </a:p>
          <a:p>
            <a:pPr lvl="1"/>
            <a:r>
              <a:rPr lang="en-US" dirty="0"/>
              <a:t>Lake cycling (inflow/outflow)</a:t>
            </a:r>
          </a:p>
          <a:p>
            <a:pPr lvl="1"/>
            <a:r>
              <a:rPr lang="en-US" dirty="0"/>
              <a:t>Sunlight </a:t>
            </a:r>
          </a:p>
          <a:p>
            <a:pPr lvl="1"/>
            <a:r>
              <a:rPr lang="en-US" dirty="0"/>
              <a:t>When it rains</a:t>
            </a:r>
          </a:p>
          <a:p>
            <a:pPr lvl="1"/>
            <a:r>
              <a:rPr lang="en-US" dirty="0"/>
              <a:t>How much it rains</a:t>
            </a:r>
          </a:p>
          <a:p>
            <a:pPr lvl="1"/>
            <a:r>
              <a:rPr lang="en-US" dirty="0"/>
              <a:t>Rain intensity</a:t>
            </a:r>
          </a:p>
        </p:txBody>
      </p:sp>
    </p:spTree>
    <p:extLst>
      <p:ext uri="{BB962C8B-B14F-4D97-AF65-F5344CB8AC3E}">
        <p14:creationId xmlns:p14="http://schemas.microsoft.com/office/powerpoint/2010/main" val="1539723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805DF-28A3-5208-D455-D60BAF33F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2025 Data Summary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D160F16-834F-EA3F-F76E-96470062DC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3093677"/>
              </p:ext>
            </p:extLst>
          </p:nvPr>
        </p:nvGraphicFramePr>
        <p:xfrm>
          <a:off x="530352" y="714756"/>
          <a:ext cx="8083296" cy="229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8935">
                  <a:extLst>
                    <a:ext uri="{9D8B030D-6E8A-4147-A177-3AD203B41FA5}">
                      <a16:colId xmlns:a16="http://schemas.microsoft.com/office/drawing/2014/main" val="174622797"/>
                    </a:ext>
                  </a:extLst>
                </a:gridCol>
                <a:gridCol w="773405">
                  <a:extLst>
                    <a:ext uri="{9D8B030D-6E8A-4147-A177-3AD203B41FA5}">
                      <a16:colId xmlns:a16="http://schemas.microsoft.com/office/drawing/2014/main" val="2363605078"/>
                    </a:ext>
                  </a:extLst>
                </a:gridCol>
                <a:gridCol w="773405">
                  <a:extLst>
                    <a:ext uri="{9D8B030D-6E8A-4147-A177-3AD203B41FA5}">
                      <a16:colId xmlns:a16="http://schemas.microsoft.com/office/drawing/2014/main" val="689388127"/>
                    </a:ext>
                  </a:extLst>
                </a:gridCol>
                <a:gridCol w="1602297">
                  <a:extLst>
                    <a:ext uri="{9D8B030D-6E8A-4147-A177-3AD203B41FA5}">
                      <a16:colId xmlns:a16="http://schemas.microsoft.com/office/drawing/2014/main" val="2659332236"/>
                    </a:ext>
                  </a:extLst>
                </a:gridCol>
                <a:gridCol w="1867767">
                  <a:extLst>
                    <a:ext uri="{9D8B030D-6E8A-4147-A177-3AD203B41FA5}">
                      <a16:colId xmlns:a16="http://schemas.microsoft.com/office/drawing/2014/main" val="1066379357"/>
                    </a:ext>
                  </a:extLst>
                </a:gridCol>
                <a:gridCol w="1507487">
                  <a:extLst>
                    <a:ext uri="{9D8B030D-6E8A-4147-A177-3AD203B41FA5}">
                      <a16:colId xmlns:a16="http://schemas.microsoft.com/office/drawing/2014/main" val="12418795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Location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Chl</a:t>
                      </a:r>
                      <a:r>
                        <a:rPr lang="en-US" dirty="0"/>
                        <a:t>-a ug/L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TSS</a:t>
                      </a:r>
                    </a:p>
                    <a:p>
                      <a:pPr algn="ctr"/>
                      <a:r>
                        <a:rPr lang="en-US" dirty="0"/>
                        <a:t>mg/L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Total Nitrogen ug/L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Total Phosphorus ug/L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Secchi Depth (inches)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6711815"/>
                  </a:ext>
                </a:extLst>
              </a:tr>
              <a:tr h="359173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Background 42mm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14.2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884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536830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Grand Glaize 18mm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170577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/>
                        <a:t>Bagnell 0 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7.8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5.0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727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57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62287607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EEAE6D5-76C1-6ABC-9FC7-A0B6C05E2B42}"/>
              </a:ext>
            </a:extLst>
          </p:cNvPr>
          <p:cNvSpPr txBox="1"/>
          <p:nvPr/>
        </p:nvSpPr>
        <p:spPr>
          <a:xfrm>
            <a:off x="118872" y="3270230"/>
            <a:ext cx="2450592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i="1" dirty="0"/>
              <a:t>SUMMARY:</a:t>
            </a:r>
          </a:p>
          <a:p>
            <a:r>
              <a:rPr lang="en-US" i="1" dirty="0"/>
              <a:t>-</a:t>
            </a:r>
            <a:r>
              <a:rPr lang="en-US" i="1" dirty="0" err="1"/>
              <a:t>Chl</a:t>
            </a:r>
            <a:r>
              <a:rPr lang="en-US" i="1" dirty="0"/>
              <a:t>-a, TN, TP exceed the MDNR screening thresholds</a:t>
            </a:r>
          </a:p>
          <a:p>
            <a:r>
              <a:rPr lang="en-US" i="1" dirty="0"/>
              <a:t>-TN and </a:t>
            </a:r>
            <a:r>
              <a:rPr lang="en-US" i="1" dirty="0" err="1"/>
              <a:t>Chl</a:t>
            </a:r>
            <a:r>
              <a:rPr lang="en-US" i="1" dirty="0"/>
              <a:t>-a increase from GG to Bagnell</a:t>
            </a:r>
          </a:p>
          <a:p>
            <a:r>
              <a:rPr lang="en-US" i="1" dirty="0"/>
              <a:t>Water clarity, TN, TP, </a:t>
            </a:r>
            <a:r>
              <a:rPr lang="en-US" i="1" dirty="0" err="1"/>
              <a:t>Chl</a:t>
            </a:r>
            <a:r>
              <a:rPr lang="en-US" i="1" dirty="0"/>
              <a:t>-a generally decrease moving downstream in the lake</a:t>
            </a:r>
          </a:p>
          <a:p>
            <a:r>
              <a:rPr lang="en-US" i="1" dirty="0"/>
              <a:t>-58 samples, &gt;110 hours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 b="1" i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4BA30B0-34E4-FE05-32F4-FB778F810B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9464" y="3339023"/>
            <a:ext cx="6739128" cy="3454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419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16E21-471A-F07B-4181-3B4DC2534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LOWA Volunteer Water Quality Monitoring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15F3C86-9DA6-B772-3A45-3AD5CFA67F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76313"/>
            <a:ext cx="8229600" cy="5149850"/>
          </a:xfrm>
        </p:spPr>
        <p:txBody>
          <a:bodyPr>
            <a:normAutofit/>
          </a:bodyPr>
          <a:lstStyle/>
          <a:p>
            <a:r>
              <a:rPr lang="en-US" dirty="0"/>
              <a:t>2021 – 2025</a:t>
            </a:r>
          </a:p>
          <a:p>
            <a:pPr lvl="1"/>
            <a:r>
              <a:rPr lang="en-US" dirty="0"/>
              <a:t>2021: 106 samples from 5 locations, &gt;190 hours VT</a:t>
            </a:r>
          </a:p>
          <a:p>
            <a:pPr lvl="1"/>
            <a:r>
              <a:rPr lang="en-US" dirty="0"/>
              <a:t>2022: 105 samples from 5 locations, &gt;200 hours VT</a:t>
            </a:r>
          </a:p>
          <a:p>
            <a:pPr lvl="1"/>
            <a:r>
              <a:rPr lang="en-US" dirty="0"/>
              <a:t>2023: 55 samples from 3 locations, &gt;80 hours VT</a:t>
            </a:r>
          </a:p>
          <a:p>
            <a:pPr lvl="1"/>
            <a:r>
              <a:rPr lang="en-US" dirty="0"/>
              <a:t>2024: 62 samples from 3 locations, &gt;120 hours VT</a:t>
            </a:r>
          </a:p>
          <a:p>
            <a:pPr lvl="1"/>
            <a:r>
              <a:rPr lang="en-US" dirty="0"/>
              <a:t>2025: 58 samples from 3 locations, &gt;110 hours VT</a:t>
            </a:r>
          </a:p>
          <a:p>
            <a:pPr lvl="1"/>
            <a:endParaRPr lang="en-US" dirty="0"/>
          </a:p>
          <a:p>
            <a:r>
              <a:rPr lang="en-US" dirty="0"/>
              <a:t>~400 samples and ~ 700 hours VT</a:t>
            </a:r>
          </a:p>
          <a:p>
            <a:endParaRPr lang="en-US" dirty="0"/>
          </a:p>
          <a:p>
            <a:r>
              <a:rPr lang="en-US" dirty="0"/>
              <a:t>2026: 3 locations (Background, Grand Glaize, </a:t>
            </a:r>
            <a:r>
              <a:rPr lang="en-US"/>
              <a:t>Bagnell Dam)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0334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8D00CBC8E3F749AF5D6520BEAA528F" ma:contentTypeVersion="10" ma:contentTypeDescription="Create a new document." ma:contentTypeScope="" ma:versionID="bd2c8a43a3ca3ea3d94d275aaf136e8e">
  <xsd:schema xmlns:xsd="http://www.w3.org/2001/XMLSchema" xmlns:xs="http://www.w3.org/2001/XMLSchema" xmlns:p="http://schemas.microsoft.com/office/2006/metadata/properties" xmlns:ns2="0ec6111b-a3f9-41cc-8512-5981dffc9485" xmlns:ns3="4cc73894-13f0-46fe-8cf3-4e7862652a04" targetNamespace="http://schemas.microsoft.com/office/2006/metadata/properties" ma:root="true" ma:fieldsID="6230aaf1e37259b40e9306103fdd8846" ns2:_="" ns3:_="">
    <xsd:import namespace="0ec6111b-a3f9-41cc-8512-5981dffc9485"/>
    <xsd:import namespace="4cc73894-13f0-46fe-8cf3-4e7862652a0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Categories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c6111b-a3f9-41cc-8512-5981dffc9485" elementFormDefault="qualified">
    <xsd:import namespace="http://schemas.microsoft.com/office/2006/documentManagement/types"/>
    <xsd:import namespace="http://schemas.microsoft.com/office/infopath/2007/PartnerControls"/>
    <xsd:element name="_dlc_DocId" ma:index="4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6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c73894-13f0-46fe-8cf3-4e7862652a04" elementFormDefault="qualified">
    <xsd:import namespace="http://schemas.microsoft.com/office/2006/documentManagement/types"/>
    <xsd:import namespace="http://schemas.microsoft.com/office/infopath/2007/PartnerControls"/>
    <xsd:element name="Categories0" ma:index="11" nillable="true" ma:displayName="Categories" ma:default="Marketing Templates" ma:format="Dropdown" ma:internalName="Categories0">
      <xsd:simpleType>
        <xsd:restriction base="dms:Choice">
          <xsd:enumeration value="Conference Poster Templates"/>
          <xsd:enumeration value="Administrative Templates"/>
          <xsd:enumeration value="PowerPoint Templates"/>
          <xsd:enumeration value="Marketing Templates"/>
          <xsd:enumeration value="Technical Report Templates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Project 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ategories0 xmlns="4cc73894-13f0-46fe-8cf3-4e7862652a04">Marketing Templates</Categories0>
    <_dlc_DocId xmlns="0ec6111b-a3f9-41cc-8512-5981dffc9485">7SDP5EMYDKD7-518-300</_dlc_DocId>
    <_dlc_DocIdUrl xmlns="0ec6111b-a3f9-41cc-8512-5981dffc9485">
      <Url>http://home.geosyntec.com/corp/CMSS/GraphicSupport/_layouts/15/DocIdRedir.aspx?ID=7SDP5EMYDKD7-518-300</Url>
      <Description>7SDP5EMYDKD7-518-300</Description>
    </_dlc_DocIdUrl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6D05993-776C-4204-86A4-B69BE5809CD5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774B8C83-9D46-432C-A01A-598E6483B53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ec6111b-a3f9-41cc-8512-5981dffc9485"/>
    <ds:schemaRef ds:uri="4cc73894-13f0-46fe-8cf3-4e7862652a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A995AF7-0A55-4423-97DE-AD2C15006870}">
  <ds:schemaRefs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4cc73894-13f0-46fe-8cf3-4e7862652a04"/>
    <ds:schemaRef ds:uri="http://schemas.openxmlformats.org/package/2006/metadata/core-properties"/>
    <ds:schemaRef ds:uri="0ec6111b-a3f9-41cc-8512-5981dffc9485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F7FF4F2D-DBE4-45EB-B368-4A77ABFDF31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1836</TotalTime>
  <Words>693</Words>
  <Application>Microsoft Office PowerPoint</Application>
  <PresentationFormat>On-screen Show (4:3)</PresentationFormat>
  <Paragraphs>250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Helvetica</vt:lpstr>
      <vt:lpstr>Office Theme</vt:lpstr>
      <vt:lpstr>Custom Design</vt:lpstr>
      <vt:lpstr>1_Custom Design</vt:lpstr>
      <vt:lpstr>2025 Lake of the Ozarks Water Quality Report</vt:lpstr>
      <vt:lpstr>LOWA  LOTO Agenda</vt:lpstr>
      <vt:lpstr>Lake Stratification and Mixing</vt:lpstr>
      <vt:lpstr>Numeric Lake Nutrient Criteria (May-Sept.)</vt:lpstr>
      <vt:lpstr>LOWA Volunteer WQ Monitoring </vt:lpstr>
      <vt:lpstr>                                             LOTO</vt:lpstr>
      <vt:lpstr>Factors Influencing Lake Water Quality</vt:lpstr>
      <vt:lpstr>2025 Data Summary</vt:lpstr>
      <vt:lpstr>LOWA Volunteer Water Quality Monitoring </vt:lpstr>
      <vt:lpstr>Historic Total Nitrogen (ug/L)</vt:lpstr>
      <vt:lpstr>Total Phosphorus (ug/L)</vt:lpstr>
      <vt:lpstr>Chlorophyll-a (ug/L) </vt:lpstr>
      <vt:lpstr>Water Clarity (inches)</vt:lpstr>
      <vt:lpstr>Bagnell Dam Chl-a/Outflow Relationship</vt:lpstr>
      <vt:lpstr>Bagnell Dam Chl-a and Nutrient Relationships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Ameren Macroinvertebrate Study Osage River 2018 Results</dc:title>
  <dc:creator>Cody Luebbering</dc:creator>
  <cp:lastModifiedBy>Cody Luebbering</cp:lastModifiedBy>
  <cp:revision>96</cp:revision>
  <dcterms:created xsi:type="dcterms:W3CDTF">2019-01-11T15:53:42Z</dcterms:created>
  <dcterms:modified xsi:type="dcterms:W3CDTF">2026-06-23T17:58:00Z</dcterms:modified>
</cp:coreProperties>
</file>